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3" r:id="rId9"/>
    <p:sldId id="264" r:id="rId10"/>
    <p:sldId id="265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rgbClr val="375A7D"/>
          </a:solidFill>
        </a:fill>
      </a:tcStyle>
    </a:wholeTbl>
    <a:band2H>
      <a:tcTxStyle/>
      <a:tcStyle>
        <a:tcBdr/>
        <a:fill>
          <a:solidFill>
            <a:srgbClr val="3B749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rgbClr val="53D5FD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53D5FD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53D5FD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A0A0A">
              <a:alpha val="92000"/>
            </a:srgbClr>
          </a:solidFill>
        </a:fill>
      </a:tcStyle>
    </a:band2H>
    <a:firstCo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635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635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EDFF">
              <a:alpha val="24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2">
              <a:satOff val="-5186"/>
              <a:lumOff val="-1238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satOff val="-5186"/>
              <a:lumOff val="-2840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D6D6D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080">
              <a:alpha val="3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41B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D26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chemeClr val="accent2">
            <a:satOff val="44164"/>
            <a:lumOff val="14231"/>
          </a:schemeClr>
        </a:fontRef>
        <a:schemeClr val="accent2">
          <a:satOff val="44164"/>
          <a:lumOff val="14231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/>
    <p:restoredTop sz="94634"/>
  </p:normalViewPr>
  <p:slideViewPr>
    <p:cSldViewPr snapToGrid="0">
      <p:cViewPr varScale="1">
        <p:scale>
          <a:sx n="63" d="100"/>
          <a:sy n="63" d="100"/>
        </p:scale>
        <p:origin x="5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89981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31900" y="6032500"/>
            <a:ext cx="21907500" cy="3124200"/>
          </a:xfrm>
          <a:prstGeom prst="rect">
            <a:avLst/>
          </a:prstGeom>
        </p:spPr>
        <p:txBody>
          <a:bodyPr/>
          <a:lstStyle>
            <a:lvl1pPr>
              <a:defRPr sz="8600" spc="1375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31900" y="4775200"/>
            <a:ext cx="21907500" cy="1244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74900" y="8991600"/>
            <a:ext cx="19621500" cy="660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0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74900" y="5999360"/>
            <a:ext cx="19621500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74900" y="4165600"/>
            <a:ext cx="19621500" cy="660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13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74900" y="1917700"/>
            <a:ext cx="19621500" cy="965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14" name="Image"/>
          <p:cNvSpPr>
            <a:spLocks noGrp="1"/>
          </p:cNvSpPr>
          <p:nvPr>
            <p:ph type="pic" idx="15"/>
          </p:nvPr>
        </p:nvSpPr>
        <p:spPr>
          <a:xfrm>
            <a:off x="0" y="5080992"/>
            <a:ext cx="24384000" cy="86260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31900" y="1409700"/>
            <a:ext cx="21907500" cy="2057400"/>
          </a:xfrm>
          <a:prstGeom prst="rect">
            <a:avLst/>
          </a:prstGeom>
        </p:spPr>
        <p:txBody>
          <a:bodyPr/>
          <a:lstStyle>
            <a:lvl1pPr>
              <a:defRPr sz="8600" spc="1375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31900" y="698500"/>
            <a:ext cx="21907500" cy="711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"/>
          <p:cNvSpPr>
            <a:spLocks noGrp="1"/>
          </p:cNvSpPr>
          <p:nvPr>
            <p:ph type="pic" idx="13"/>
          </p:nvPr>
        </p:nvSpPr>
        <p:spPr>
          <a:xfrm>
            <a:off x="0" y="3810000"/>
            <a:ext cx="24384000" cy="989409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231900" y="1409700"/>
            <a:ext cx="21907500" cy="2057400"/>
          </a:xfrm>
          <a:prstGeom prst="rect">
            <a:avLst/>
          </a:prstGeom>
        </p:spPr>
        <p:txBody>
          <a:bodyPr/>
          <a:lstStyle>
            <a:lvl1pPr>
              <a:defRPr sz="8600" spc="1375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31900" y="698500"/>
            <a:ext cx="21907500" cy="711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231900" y="5295900"/>
            <a:ext cx="21907500" cy="3124200"/>
          </a:xfrm>
          <a:prstGeom prst="rect">
            <a:avLst/>
          </a:prstGeom>
        </p:spPr>
        <p:txBody>
          <a:bodyPr anchor="ctr"/>
          <a:lstStyle>
            <a:lvl1pPr>
              <a:defRPr sz="8600" spc="1375"/>
            </a:lvl1pPr>
          </a:lstStyle>
          <a:p>
            <a:r>
              <a:t>Title Text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mage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1028700" y="6057900"/>
            <a:ext cx="10147300" cy="4191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28700" y="4813300"/>
            <a:ext cx="10147300" cy="1244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3200" cap="all" spc="512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244600" y="863600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44600" y="3962400"/>
            <a:ext cx="9525000" cy="8521700"/>
          </a:xfrm>
          <a:prstGeom prst="rect">
            <a:avLst/>
          </a:prstGeom>
        </p:spPr>
        <p:txBody>
          <a:bodyPr/>
          <a:lstStyle>
            <a:lvl1pPr marL="546100" indent="-546100">
              <a:spcBef>
                <a:spcPts val="4500"/>
              </a:spcBef>
              <a:defRPr sz="4200"/>
            </a:lvl1pPr>
            <a:lvl2pPr marL="1092200" indent="-546100">
              <a:spcBef>
                <a:spcPts val="4500"/>
              </a:spcBef>
              <a:defRPr sz="4200"/>
            </a:lvl2pPr>
            <a:lvl3pPr marL="1638300" indent="-546100">
              <a:spcBef>
                <a:spcPts val="4500"/>
              </a:spcBef>
              <a:defRPr sz="4200"/>
            </a:lvl3pPr>
            <a:lvl4pPr marL="2184400" indent="-546100">
              <a:spcBef>
                <a:spcPts val="4500"/>
              </a:spcBef>
              <a:defRPr sz="4200"/>
            </a:lvl4pPr>
            <a:lvl5pPr marL="2730500" indent="-546100">
              <a:spcBef>
                <a:spcPts val="4500"/>
              </a:spcBef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1231900" y="2133600"/>
            <a:ext cx="21907500" cy="94488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mage"/>
          <p:cNvSpPr>
            <a:spLocks noGrp="1"/>
          </p:cNvSpPr>
          <p:nvPr>
            <p:ph type="pic" sz="half" idx="13"/>
          </p:nvPr>
        </p:nvSpPr>
        <p:spPr>
          <a:xfrm>
            <a:off x="12192000" y="6861168"/>
            <a:ext cx="12192000" cy="6858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Image"/>
          <p:cNvSpPr>
            <a:spLocks noGrp="1"/>
          </p:cNvSpPr>
          <p:nvPr>
            <p:ph type="pic" sz="half" idx="14"/>
          </p:nvPr>
        </p:nvSpPr>
        <p:spPr>
          <a:xfrm>
            <a:off x="1219200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Image"/>
          <p:cNvSpPr>
            <a:spLocks noGrp="1"/>
          </p:cNvSpPr>
          <p:nvPr>
            <p:ph type="pic" idx="15"/>
          </p:nvPr>
        </p:nvSpPr>
        <p:spPr>
          <a:xfrm>
            <a:off x="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231900" y="863600"/>
            <a:ext cx="21907500" cy="200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31900" y="2844800"/>
            <a:ext cx="21907500" cy="944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0790" y="13049250"/>
            <a:ext cx="431293" cy="5207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all" spc="992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4.png" descr="4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t="9523" b="1507"/>
          <a:stretch>
            <a:fillRect/>
          </a:stretch>
        </p:blipFill>
        <p:spPr>
          <a:xfrm>
            <a:off x="0" y="2856904"/>
            <a:ext cx="24384000" cy="10847190"/>
          </a:xfrm>
          <a:prstGeom prst="rect">
            <a:avLst/>
          </a:prstGeom>
        </p:spPr>
      </p:pic>
      <p:sp>
        <p:nvSpPr>
          <p:cNvPr id="140" name="AN INDUSTRY THREATS SOLUTIONS OPPORTUNITIES"/>
          <p:cNvSpPr txBox="1">
            <a:spLocks noGrp="1"/>
          </p:cNvSpPr>
          <p:nvPr>
            <p:ph type="title"/>
          </p:nvPr>
        </p:nvSpPr>
        <p:spPr>
          <a:xfrm>
            <a:off x="1231900" y="584200"/>
            <a:ext cx="18641060" cy="3151783"/>
          </a:xfrm>
          <a:prstGeom prst="rect">
            <a:avLst/>
          </a:prstGeom>
        </p:spPr>
        <p:txBody>
          <a:bodyPr/>
          <a:lstStyle/>
          <a:p>
            <a:pPr defTabSz="569594">
              <a:defRPr sz="5934" spc="949"/>
            </a:pPr>
            <a:r>
              <a:t>AN INDUSTRY</a:t>
            </a:r>
            <a:br/>
            <a:r>
              <a:t>THREATS SOLUTIONS OPPORTUNITIES</a:t>
            </a:r>
          </a:p>
        </p:txBody>
      </p:sp>
      <p:pic>
        <p:nvPicPr>
          <p:cNvPr id="141" name="Banner.png" descr="Banner.png"/>
          <p:cNvPicPr>
            <a:picLocks noChangeAspect="1"/>
          </p:cNvPicPr>
          <p:nvPr/>
        </p:nvPicPr>
        <p:blipFill>
          <a:blip r:embed="rId3">
            <a:alphaModFix amt="64727"/>
            <a:extLst/>
          </a:blip>
          <a:stretch>
            <a:fillRect/>
          </a:stretch>
        </p:blipFill>
        <p:spPr>
          <a:xfrm>
            <a:off x="0" y="9049601"/>
            <a:ext cx="24384000" cy="93308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OPPORTUNITIES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OPPORTUNITIES</a:t>
            </a:r>
          </a:p>
        </p:txBody>
      </p:sp>
      <p:sp>
        <p:nvSpPr>
          <p:cNvPr id="186" name="DIGITAL PASSPORTS"/>
          <p:cNvSpPr txBox="1"/>
          <p:nvPr/>
        </p:nvSpPr>
        <p:spPr>
          <a:xfrm>
            <a:off x="1238250" y="1943100"/>
            <a:ext cx="21907500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dirty="0"/>
              <a:t>DIGITAL PASSPORT</a:t>
            </a:r>
          </a:p>
        </p:txBody>
      </p:sp>
      <p:sp>
        <p:nvSpPr>
          <p:cNvPr id="187" name="Lifetime document – ID, Movement, Vaccination, Medication &amp; can include Disease test (CEM, EVA, EIA) Records, Ownership…"/>
          <p:cNvSpPr txBox="1">
            <a:spLocks noGrp="1"/>
          </p:cNvSpPr>
          <p:nvPr>
            <p:ph type="body" sz="half" idx="1"/>
          </p:nvPr>
        </p:nvSpPr>
        <p:spPr>
          <a:xfrm>
            <a:off x="1244600" y="3200400"/>
            <a:ext cx="10261600" cy="9458325"/>
          </a:xfrm>
          <a:prstGeom prst="rect">
            <a:avLst/>
          </a:prstGeom>
        </p:spPr>
        <p:txBody>
          <a:bodyPr/>
          <a:lstStyle/>
          <a:p>
            <a:pPr marL="458723" indent="-458723" defTabSz="693419">
              <a:spcBef>
                <a:spcPts val="3700"/>
              </a:spcBef>
              <a:defRPr sz="3528"/>
            </a:pPr>
            <a:r>
              <a:rPr dirty="0"/>
              <a:t>Lifetime document – ID, Movement, Vaccination</a:t>
            </a:r>
            <a:r>
              <a:rPr lang="en-GB" dirty="0"/>
              <a:t> &amp;</a:t>
            </a:r>
            <a:r>
              <a:rPr dirty="0"/>
              <a:t> Medication </a:t>
            </a:r>
            <a:r>
              <a:rPr lang="en-GB" dirty="0"/>
              <a:t>(</a:t>
            </a:r>
            <a:r>
              <a:rPr dirty="0"/>
              <a:t>include</a:t>
            </a:r>
            <a:r>
              <a:rPr lang="en-GB" dirty="0"/>
              <a:t>s</a:t>
            </a:r>
            <a:r>
              <a:rPr dirty="0"/>
              <a:t> Disease </a:t>
            </a:r>
            <a:r>
              <a:rPr lang="en-GB" dirty="0"/>
              <a:t>T</a:t>
            </a:r>
            <a:r>
              <a:rPr dirty="0" err="1"/>
              <a:t>est</a:t>
            </a:r>
            <a:r>
              <a:rPr dirty="0"/>
              <a:t> </a:t>
            </a:r>
            <a:r>
              <a:rPr lang="en-GB" dirty="0"/>
              <a:t>Records </a:t>
            </a:r>
            <a:r>
              <a:rPr dirty="0"/>
              <a:t>(CEM, EVA, EIA), Ownership</a:t>
            </a:r>
            <a:r>
              <a:rPr lang="en-GB" dirty="0"/>
              <a:t> (includes change of ownership facility)</a:t>
            </a:r>
            <a:endParaRPr dirty="0"/>
          </a:p>
          <a:p>
            <a:pPr marL="458723" indent="-458723" defTabSz="693419">
              <a:spcBef>
                <a:spcPts val="3700"/>
              </a:spcBef>
              <a:defRPr sz="3528"/>
            </a:pPr>
            <a:r>
              <a:rPr lang="en-GB" dirty="0"/>
              <a:t>Movement &amp; Vaccination a</a:t>
            </a:r>
            <a:r>
              <a:rPr dirty="0" err="1"/>
              <a:t>lready</a:t>
            </a:r>
            <a:r>
              <a:rPr dirty="0"/>
              <a:t> in use. Fully operational </a:t>
            </a:r>
            <a:r>
              <a:rPr lang="en-GB" dirty="0"/>
              <a:t>from beginning of 2021</a:t>
            </a:r>
            <a:r>
              <a:rPr dirty="0"/>
              <a:t>. Paper passport </a:t>
            </a:r>
            <a:r>
              <a:rPr lang="en-GB" dirty="0"/>
              <a:t>issued alongside Digital Passport</a:t>
            </a:r>
            <a:r>
              <a:rPr dirty="0"/>
              <a:t> as required EU Law</a:t>
            </a:r>
          </a:p>
          <a:p>
            <a:pPr marL="458723" indent="-458723" defTabSz="693419">
              <a:spcBef>
                <a:spcPts val="3700"/>
              </a:spcBef>
              <a:defRPr sz="3528"/>
            </a:pPr>
            <a:r>
              <a:rPr dirty="0"/>
              <a:t>Can preserve current freedom of movement and health standards</a:t>
            </a:r>
          </a:p>
          <a:p>
            <a:pPr marL="458723" indent="-458723" defTabSz="693419">
              <a:spcBef>
                <a:spcPts val="3700"/>
              </a:spcBef>
              <a:defRPr sz="3528"/>
            </a:pPr>
            <a:r>
              <a:rPr dirty="0"/>
              <a:t>Removes the need for new requirements and any need for further checks at Ports of Entry</a:t>
            </a:r>
          </a:p>
        </p:txBody>
      </p:sp>
      <p:pic>
        <p:nvPicPr>
          <p:cNvPr id="188" name="iPhone-6-Plus-Three-Quarters-View-Mockup-Part-2.png" descr="iPhone-6-Plus-Three-Quarters-View-Mockup-Part-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39350" y="3635375"/>
            <a:ext cx="14344650" cy="9180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AdobeStock_14891945.jpeg" descr="AdobeStock_14891945.jpe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4444" r="1444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4" name="AN INDUSTRY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AN INDUSTRY</a:t>
            </a:r>
          </a:p>
        </p:txBody>
      </p:sp>
      <p:sp>
        <p:nvSpPr>
          <p:cNvPr id="145" name="The EU equid sports and leisure market is the largest in the world…"/>
          <p:cNvSpPr txBox="1">
            <a:spLocks noGrp="1"/>
          </p:cNvSpPr>
          <p:nvPr>
            <p:ph type="body" sz="half" idx="1"/>
          </p:nvPr>
        </p:nvSpPr>
        <p:spPr>
          <a:xfrm>
            <a:off x="1244600" y="4137025"/>
            <a:ext cx="9525000" cy="8521700"/>
          </a:xfrm>
          <a:prstGeom prst="rect">
            <a:avLst/>
          </a:prstGeom>
        </p:spPr>
        <p:txBody>
          <a:bodyPr/>
          <a:lstStyle/>
          <a:p>
            <a:r>
              <a:t>The EU equid sports and leisure market is the largest in the world</a:t>
            </a:r>
          </a:p>
          <a:p>
            <a:r>
              <a:t>The EU’s 7 million equids use at least 2.6 million hectares of land</a:t>
            </a:r>
          </a:p>
          <a:p>
            <a:r>
              <a:t>Environmentally friendly, non-intensive, primarily rural area activity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AdobeStock_147197263.jpeg" descr="AdobeStock_147197263.jpe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20426" r="20426"/>
          <a:stretch>
            <a:fillRect/>
          </a:stretch>
        </p:blipFill>
        <p:spPr>
          <a:xfrm>
            <a:off x="0" y="-12700"/>
            <a:ext cx="12192000" cy="13716000"/>
          </a:xfrm>
          <a:prstGeom prst="rect">
            <a:avLst/>
          </a:prstGeom>
        </p:spPr>
      </p:pic>
      <p:sp>
        <p:nvSpPr>
          <p:cNvPr id="148" name="AN INDUSTRY"/>
          <p:cNvSpPr txBox="1">
            <a:spLocks noGrp="1"/>
          </p:cNvSpPr>
          <p:nvPr>
            <p:ph type="title"/>
          </p:nvPr>
        </p:nvSpPr>
        <p:spPr>
          <a:xfrm>
            <a:off x="13550900" y="1047750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AN INDUSTRY</a:t>
            </a:r>
          </a:p>
        </p:txBody>
      </p:sp>
      <p:sp>
        <p:nvSpPr>
          <p:cNvPr id="149" name="€52.1 BILLION per annum - The combined value of Sport horse / Equestrian, Racing and Breeding…"/>
          <p:cNvSpPr txBox="1">
            <a:spLocks noGrp="1"/>
          </p:cNvSpPr>
          <p:nvPr>
            <p:ph type="body" sz="half" idx="1"/>
          </p:nvPr>
        </p:nvSpPr>
        <p:spPr>
          <a:xfrm>
            <a:off x="13550900" y="3130550"/>
            <a:ext cx="9525000" cy="8521700"/>
          </a:xfrm>
          <a:prstGeom prst="rect">
            <a:avLst/>
          </a:prstGeom>
        </p:spPr>
        <p:txBody>
          <a:bodyPr/>
          <a:lstStyle/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€52.1 </a:t>
            </a:r>
            <a:r>
              <a:rPr lang="en-GB" dirty="0"/>
              <a:t>billion</a:t>
            </a:r>
            <a:r>
              <a:rPr dirty="0"/>
              <a:t> per annum - The combined value of Sport horse / Equestrian, Racing and Breeding</a:t>
            </a:r>
          </a:p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€20.3 </a:t>
            </a:r>
            <a:r>
              <a:rPr lang="en-GB" dirty="0"/>
              <a:t>billion </a:t>
            </a:r>
            <a:r>
              <a:rPr dirty="0"/>
              <a:t>for horseracing – (excludes Betting tax income for Governments)</a:t>
            </a:r>
          </a:p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€31.8 billion for Sport Horses</a:t>
            </a:r>
          </a:p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EU member states receive €1.5 billion per annum in Betting taxes</a:t>
            </a:r>
          </a:p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2</a:t>
            </a:r>
            <a:r>
              <a:rPr lang="en-GB" dirty="0"/>
              <a:t>10,000</a:t>
            </a:r>
            <a:r>
              <a:rPr dirty="0"/>
              <a:t> direct full time jobs in racing and sports horses</a:t>
            </a:r>
          </a:p>
          <a:p>
            <a:pPr marL="420497" indent="-420497" defTabSz="635634">
              <a:spcBef>
                <a:spcPts val="3400"/>
              </a:spcBef>
              <a:defRPr sz="3234"/>
            </a:pPr>
            <a:r>
              <a:rPr dirty="0"/>
              <a:t>500,000 direct and indirect jobs</a:t>
            </a:r>
          </a:p>
        </p:txBody>
      </p:sp>
      <p:sp>
        <p:nvSpPr>
          <p:cNvPr id="150" name="(Verified Data from the ISHC Task Force – the first time the industry has been quantified)"/>
          <p:cNvSpPr txBox="1"/>
          <p:nvPr/>
        </p:nvSpPr>
        <p:spPr>
          <a:xfrm>
            <a:off x="13550900" y="11741150"/>
            <a:ext cx="9525000" cy="1310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500"/>
              </a:spcBef>
              <a:buClr>
                <a:srgbClr val="646464"/>
              </a:buClr>
              <a:defRPr sz="2700" i="1"/>
            </a:lvl1pPr>
          </a:lstStyle>
          <a:p>
            <a:r>
              <a:t>(Verified Data from the ISHC Task Force – the first time the industry has been quantified)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HOROUGHBRED RACING &amp; BREE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THOROUGHBRED RACING &amp; BREEDING </a:t>
            </a:r>
          </a:p>
        </p:txBody>
      </p:sp>
      <p:sp>
        <p:nvSpPr>
          <p:cNvPr id="153" name="ARE VERY SIGNIFICANT EU EXPORT EARNERS"/>
          <p:cNvSpPr txBox="1"/>
          <p:nvPr/>
        </p:nvSpPr>
        <p:spPr>
          <a:xfrm>
            <a:off x="1238250" y="1943100"/>
            <a:ext cx="21907500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ARE VERY SIGNIFICANT EU EXPORT EARNERS</a:t>
            </a:r>
          </a:p>
        </p:txBody>
      </p:sp>
      <p:sp>
        <p:nvSpPr>
          <p:cNvPr id="154" name="EU EXPORTS TO THIRD COUNTRIES - THOROUGHBREDS SOLD AT PUBLIC AUCTION"/>
          <p:cNvSpPr txBox="1"/>
          <p:nvPr/>
        </p:nvSpPr>
        <p:spPr>
          <a:xfrm>
            <a:off x="2533650" y="3276600"/>
            <a:ext cx="18881825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734694">
              <a:defRPr sz="2848" cap="all" spc="455">
                <a:solidFill>
                  <a:srgbClr val="D783FF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EU EXPORTS TO THIRD COUNTRIES - THOROUGHBREDS SOLD AT PUBLIC AUCTION</a:t>
            </a:r>
          </a:p>
        </p:txBody>
      </p:sp>
      <p:sp>
        <p:nvSpPr>
          <p:cNvPr id="155" name="North America (USA,Canada, Mexico etc)…"/>
          <p:cNvSpPr txBox="1">
            <a:spLocks noGrp="1"/>
          </p:cNvSpPr>
          <p:nvPr>
            <p:ph type="body" sz="half" idx="1"/>
          </p:nvPr>
        </p:nvSpPr>
        <p:spPr>
          <a:xfrm>
            <a:off x="1250317" y="4089400"/>
            <a:ext cx="9525001" cy="8521700"/>
          </a:xfrm>
          <a:prstGeom prst="rect">
            <a:avLst/>
          </a:prstGeom>
        </p:spPr>
        <p:txBody>
          <a:bodyPr/>
          <a:lstStyle/>
          <a:p>
            <a:pPr marL="415036" indent="-415036" defTabSz="627379">
              <a:spcBef>
                <a:spcPts val="3400"/>
              </a:spcBef>
              <a:defRPr sz="3192"/>
            </a:pPr>
            <a:r>
              <a:t>North America (USA,Canada, Mexico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South America (Brazil, Argentina, Chile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Middle East (Saudi Arabia, Qatar, UAE, Kuwait, Turkey, Bahrain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Far East (China, Hong Kong, Macau,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Pacific Rim (Australia, New Zealand, Singapore, Malaysia, India, Sri Lanka,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Africa (South Africa, Morocco, Libya, Namibia etc)</a:t>
            </a:r>
          </a:p>
          <a:p>
            <a:pPr marL="415036" indent="-415036" defTabSz="627379">
              <a:spcBef>
                <a:spcPts val="3400"/>
              </a:spcBef>
              <a:defRPr sz="3192"/>
            </a:pPr>
            <a:r>
              <a:t>Northern / Eastern Europe (Non EU – Norway, Russia, Georgia etc)</a:t>
            </a:r>
          </a:p>
        </p:txBody>
      </p:sp>
      <p:pic>
        <p:nvPicPr>
          <p:cNvPr id="156" name="Fasig-Tipton.jpg" descr="Fasig-Tipton.jpg"/>
          <p:cNvPicPr>
            <a:picLocks noChangeAspect="1"/>
          </p:cNvPicPr>
          <p:nvPr/>
        </p:nvPicPr>
        <p:blipFill>
          <a:blip r:embed="rId2">
            <a:extLst/>
          </a:blip>
          <a:srcRect l="25174" t="28817" r="25174" b="23370"/>
          <a:stretch>
            <a:fillRect/>
          </a:stretch>
        </p:blipFill>
        <p:spPr>
          <a:xfrm>
            <a:off x="11404599" y="4844057"/>
            <a:ext cx="5872263" cy="3392886"/>
          </a:xfrm>
          <a:prstGeom prst="rect">
            <a:avLst/>
          </a:prstGeom>
          <a:ln>
            <a:solidFill>
              <a:srgbClr val="D783FF"/>
            </a:solidFill>
          </a:ln>
        </p:spPr>
      </p:pic>
      <p:pic>
        <p:nvPicPr>
          <p:cNvPr id="157" name="lot 318 @ €3.2m.jpg" descr="lot 318 @ €3.2m.jpg"/>
          <p:cNvPicPr>
            <a:picLocks noChangeAspect="1"/>
          </p:cNvPicPr>
          <p:nvPr/>
        </p:nvPicPr>
        <p:blipFill>
          <a:blip r:embed="rId3">
            <a:extLst/>
          </a:blip>
          <a:srcRect l="26074" t="60086" r="35160" b="4541"/>
          <a:stretch>
            <a:fillRect/>
          </a:stretch>
        </p:blipFill>
        <p:spPr>
          <a:xfrm>
            <a:off x="17535723" y="4844057"/>
            <a:ext cx="5575697" cy="3392886"/>
          </a:xfrm>
          <a:prstGeom prst="rect">
            <a:avLst/>
          </a:prstGeom>
          <a:ln>
            <a:solidFill>
              <a:srgbClr val="D783FF"/>
            </a:solidFill>
          </a:ln>
        </p:spPr>
      </p:pic>
      <p:pic>
        <p:nvPicPr>
          <p:cNvPr id="158" name="33f19b32adad454b9a501329b7bd0225.jpg" descr="33f19b32adad454b9a501329b7bd0225.jpg"/>
          <p:cNvPicPr>
            <a:picLocks noChangeAspect="1"/>
          </p:cNvPicPr>
          <p:nvPr/>
        </p:nvPicPr>
        <p:blipFill>
          <a:blip r:embed="rId4">
            <a:extLst/>
          </a:blip>
          <a:srcRect l="8942" t="5836" r="14690" b="27978"/>
          <a:stretch>
            <a:fillRect/>
          </a:stretch>
        </p:blipFill>
        <p:spPr>
          <a:xfrm>
            <a:off x="11430000" y="8463557"/>
            <a:ext cx="5872262" cy="3392885"/>
          </a:xfrm>
          <a:prstGeom prst="rect">
            <a:avLst/>
          </a:prstGeom>
          <a:ln>
            <a:solidFill>
              <a:srgbClr val="D783FF"/>
            </a:solidFill>
          </a:ln>
        </p:spPr>
      </p:pic>
      <p:pic>
        <p:nvPicPr>
          <p:cNvPr id="159" name="56355-large.jpg" descr="56355-large.jpg"/>
          <p:cNvPicPr>
            <a:picLocks noChangeAspect="1"/>
          </p:cNvPicPr>
          <p:nvPr/>
        </p:nvPicPr>
        <p:blipFill>
          <a:blip r:embed="rId5">
            <a:extLst/>
          </a:blip>
          <a:srcRect l="19886" t="39952" r="25675" b="1155"/>
          <a:stretch>
            <a:fillRect/>
          </a:stretch>
        </p:blipFill>
        <p:spPr>
          <a:xfrm>
            <a:off x="17561122" y="8463557"/>
            <a:ext cx="5575698" cy="3392886"/>
          </a:xfrm>
          <a:prstGeom prst="rect">
            <a:avLst/>
          </a:prstGeom>
          <a:ln>
            <a:solidFill>
              <a:srgbClr val="D783FF"/>
            </a:solidFill>
          </a:ln>
        </p:spPr>
      </p:pic>
      <p:sp>
        <p:nvSpPr>
          <p:cNvPr id="160" name="TOTAL €1,483,000,000"/>
          <p:cNvSpPr txBox="1"/>
          <p:nvPr/>
        </p:nvSpPr>
        <p:spPr>
          <a:xfrm>
            <a:off x="1238250" y="12827000"/>
            <a:ext cx="6860679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734694">
              <a:defRPr sz="2848" cap="all" spc="455">
                <a:solidFill>
                  <a:srgbClr val="D783FF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t>TOTAL €1,483,000,000</a:t>
            </a:r>
          </a:p>
        </p:txBody>
      </p:sp>
      <p:sp>
        <p:nvSpPr>
          <p:cNvPr id="161" name="TOTAL Exports to Third Countries will rise to €3 Billion when UK becomes 3rd Country post BREXIT"/>
          <p:cNvSpPr txBox="1"/>
          <p:nvPr/>
        </p:nvSpPr>
        <p:spPr>
          <a:xfrm>
            <a:off x="11398250" y="12192000"/>
            <a:ext cx="11705333" cy="1049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520065">
              <a:defRPr sz="2583" cap="all" spc="413">
                <a:solidFill>
                  <a:srgbClr val="D783FF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t>TOTAL Exports to Third Countries will rise to €3 Billion when UK becomes 3rd Country post BREXIT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HREATS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THREATS</a:t>
            </a:r>
          </a:p>
        </p:txBody>
      </p:sp>
      <p:sp>
        <p:nvSpPr>
          <p:cNvPr id="164" name="More Thoroughbreds move between FR, IRL and UK than anywhere else in the world…"/>
          <p:cNvSpPr txBox="1">
            <a:spLocks noGrp="1"/>
          </p:cNvSpPr>
          <p:nvPr>
            <p:ph type="body" sz="half" idx="1"/>
          </p:nvPr>
        </p:nvSpPr>
        <p:spPr>
          <a:xfrm>
            <a:off x="1244600" y="2333625"/>
            <a:ext cx="6700520" cy="10668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75106" indent="-475106" defTabSz="718184">
              <a:spcBef>
                <a:spcPts val="3900"/>
              </a:spcBef>
              <a:defRPr sz="3654"/>
            </a:pPr>
            <a:r>
              <a:rPr dirty="0"/>
              <a:t>More Thoroughbreds move between FR, IRL and UK than anywhere else in the world</a:t>
            </a:r>
          </a:p>
          <a:p>
            <a:pPr marL="475106" indent="-475106" defTabSz="718184">
              <a:spcBef>
                <a:spcPts val="3900"/>
              </a:spcBef>
              <a:defRPr sz="3654"/>
            </a:pPr>
            <a:r>
              <a:rPr dirty="0"/>
              <a:t>20,892 </a:t>
            </a:r>
            <a:r>
              <a:rPr lang="en-GB" dirty="0"/>
              <a:t>Thoroughbreds</a:t>
            </a:r>
            <a:r>
              <a:rPr dirty="0"/>
              <a:t> were transported between France, Ireland and Britain in 201</a:t>
            </a:r>
            <a:r>
              <a:rPr lang="en-GB" dirty="0"/>
              <a:t>7 (not including 7,000 movements between Republic of Ireland and Northern Ireland)</a:t>
            </a:r>
            <a:endParaRPr dirty="0"/>
          </a:p>
          <a:p>
            <a:pPr marL="475106" indent="-475106" defTabSz="718184">
              <a:spcBef>
                <a:spcPts val="3900"/>
              </a:spcBef>
              <a:defRPr sz="3654"/>
            </a:pPr>
            <a:r>
              <a:rPr dirty="0"/>
              <a:t>423 major FEI events and shows in Europe in 2019, </a:t>
            </a:r>
            <a:r>
              <a:rPr lang="en-IE" dirty="0"/>
              <a:t>in 29 European and EU Countries with 425,264 horse entries.</a:t>
            </a:r>
            <a:endParaRPr dirty="0"/>
          </a:p>
          <a:p>
            <a:pPr marL="475106" indent="-475106" defTabSz="718184">
              <a:spcBef>
                <a:spcPts val="3900"/>
              </a:spcBef>
              <a:defRPr sz="3654"/>
            </a:pPr>
            <a:r>
              <a:rPr dirty="0"/>
              <a:t>This free movement of elite horses has been facilitated by the Tri-partite Agreement (FR, IRL and UK) for more than </a:t>
            </a:r>
            <a:r>
              <a:rPr lang="en-IE" dirty="0"/>
              <a:t>40</a:t>
            </a:r>
            <a:r>
              <a:rPr dirty="0"/>
              <a:t> years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240" y="3135630"/>
            <a:ext cx="16113760" cy="906399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1701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HREATS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THREATS</a:t>
            </a:r>
          </a:p>
        </p:txBody>
      </p:sp>
      <p:sp>
        <p:nvSpPr>
          <p:cNvPr id="170" name="The post-Brexit Transition ends in December 2020 and with it, the TPA also ends…"/>
          <p:cNvSpPr txBox="1">
            <a:spLocks noGrp="1"/>
          </p:cNvSpPr>
          <p:nvPr>
            <p:ph type="body" sz="half" idx="1"/>
          </p:nvPr>
        </p:nvSpPr>
        <p:spPr>
          <a:xfrm>
            <a:off x="1244600" y="2011680"/>
            <a:ext cx="6741160" cy="11094720"/>
          </a:xfrm>
          <a:prstGeom prst="rect">
            <a:avLst/>
          </a:prstGeom>
        </p:spPr>
        <p:txBody>
          <a:bodyPr/>
          <a:lstStyle/>
          <a:p>
            <a:r>
              <a:rPr dirty="0"/>
              <a:t>The post-Brexit Transition ends in December 2020 and with it, the TPA also ends</a:t>
            </a:r>
          </a:p>
          <a:p>
            <a:r>
              <a:rPr dirty="0"/>
              <a:t>If there is no Free Trade Agreement there will be very significant and damaging disruption of this vital free movement</a:t>
            </a:r>
          </a:p>
          <a:p>
            <a:r>
              <a:rPr dirty="0"/>
              <a:t>The 2021 new EU Animal Health Law will also restrict the previous freedom of movement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240" y="3135630"/>
            <a:ext cx="16113760" cy="906399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OLUTION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SOLUTION</a:t>
            </a:r>
          </a:p>
        </p:txBody>
      </p:sp>
      <p:sp>
        <p:nvSpPr>
          <p:cNvPr id="174" name="DIGITAL PASSPORT FACILITATED MOVEMENT OF HIGH HEALTH STATUS HORSES"/>
          <p:cNvSpPr txBox="1"/>
          <p:nvPr/>
        </p:nvSpPr>
        <p:spPr>
          <a:xfrm>
            <a:off x="1238250" y="1943100"/>
            <a:ext cx="21907500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DIGITAL PASSPORT FACILITATED MOVEMENT OF HIGH HEALTH STATUS HORSES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5716" y="3323580"/>
            <a:ext cx="6132526" cy="9812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Horse Details.png" descr="Horse Detail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25737" y="3323580"/>
            <a:ext cx="6132526" cy="9812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Horse List.png" descr="Horse Lis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55758" y="3323580"/>
            <a:ext cx="6132526" cy="981204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Rectangle"/>
          <p:cNvSpPr/>
          <p:nvPr/>
        </p:nvSpPr>
        <p:spPr>
          <a:xfrm>
            <a:off x="3378646" y="4525019"/>
            <a:ext cx="2366666" cy="711201"/>
          </a:xfrm>
          <a:prstGeom prst="rect">
            <a:avLst/>
          </a:prstGeom>
          <a:solidFill>
            <a:srgbClr val="F6F6F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cap="all" spc="512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OLUTION"/>
          <p:cNvSpPr txBox="1">
            <a:spLocks noGrp="1"/>
          </p:cNvSpPr>
          <p:nvPr>
            <p:ph type="title"/>
          </p:nvPr>
        </p:nvSpPr>
        <p:spPr>
          <a:xfrm>
            <a:off x="1244600" y="1031875"/>
            <a:ext cx="9525000" cy="2603500"/>
          </a:xfrm>
          <a:prstGeom prst="rect">
            <a:avLst/>
          </a:prstGeom>
        </p:spPr>
        <p:txBody>
          <a:bodyPr/>
          <a:lstStyle/>
          <a:p>
            <a:r>
              <a:t>SOLUTION</a:t>
            </a:r>
          </a:p>
        </p:txBody>
      </p:sp>
      <p:sp>
        <p:nvSpPr>
          <p:cNvPr id="181" name="DIGITAL PASSPORT FACILITATED MOVEMENT OF HIGH HEALTH STATUS HORSES"/>
          <p:cNvSpPr txBox="1"/>
          <p:nvPr/>
        </p:nvSpPr>
        <p:spPr>
          <a:xfrm>
            <a:off x="1238250" y="1943100"/>
            <a:ext cx="21907500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defRPr sz="3200" cap="all" spc="512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DIGITAL PASSPORT FACILITATED MOVEMENT OF HIGH HEALTH STATUS HORSES</a:t>
            </a:r>
          </a:p>
        </p:txBody>
      </p:sp>
      <p:pic>
        <p:nvPicPr>
          <p:cNvPr id="182" name="flow chart.png" descr="flow char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0452" y="2717945"/>
            <a:ext cx="16900398" cy="10630748"/>
          </a:xfrm>
          <a:prstGeom prst="rect">
            <a:avLst/>
          </a:prstGeom>
          <a:ln w="38100">
            <a:solidFill>
              <a:srgbClr val="D783FF"/>
            </a:solidFill>
          </a:ln>
        </p:spPr>
      </p:pic>
      <p:sp>
        <p:nvSpPr>
          <p:cNvPr id="183" name="Collective data share, integration and health accreditation are fundamental to maintaining ‘Free movement’…"/>
          <p:cNvSpPr txBox="1">
            <a:spLocks noGrp="1"/>
          </p:cNvSpPr>
          <p:nvPr>
            <p:ph type="body" sz="quarter" idx="1"/>
          </p:nvPr>
        </p:nvSpPr>
        <p:spPr>
          <a:xfrm>
            <a:off x="18402300" y="3110507"/>
            <a:ext cx="5524004" cy="10238186"/>
          </a:xfrm>
          <a:prstGeom prst="rect">
            <a:avLst/>
          </a:prstGeom>
        </p:spPr>
        <p:txBody>
          <a:bodyPr/>
          <a:lstStyle/>
          <a:p>
            <a:pPr marL="458723" indent="-458723" defTabSz="693419">
              <a:spcBef>
                <a:spcPts val="3700"/>
              </a:spcBef>
              <a:defRPr sz="3528"/>
            </a:pPr>
            <a:r>
              <a:rPr dirty="0"/>
              <a:t>Collective data share, integration and health accreditation are fundamental to maintaining ‘Free movement’</a:t>
            </a:r>
          </a:p>
          <a:p>
            <a:pPr marL="458723" indent="-458723" defTabSz="693419">
              <a:spcBef>
                <a:spcPts val="3700"/>
              </a:spcBef>
              <a:defRPr sz="3528"/>
            </a:pPr>
            <a:r>
              <a:rPr dirty="0"/>
              <a:t>Expedited movement is essential for racing, competition and for breeding, in particular Thoroughbred breeding where the use of natural service is obligatory under international agreement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all" spc="512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all" spc="512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548</Words>
  <Application>Microsoft Macintosh PowerPoint</Application>
  <PresentationFormat>Custom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Avenir Book</vt:lpstr>
      <vt:lpstr>Avenir Light</vt:lpstr>
      <vt:lpstr>Avenir Medium</vt:lpstr>
      <vt:lpstr>Helvetica Neue</vt:lpstr>
      <vt:lpstr>New_Template1</vt:lpstr>
      <vt:lpstr>AN INDUSTRY THREATS SOLUTIONS OPPORTUNITIES</vt:lpstr>
      <vt:lpstr>AN INDUSTRY</vt:lpstr>
      <vt:lpstr>AN INDUSTRY</vt:lpstr>
      <vt:lpstr>THOROUGHBRED RACING &amp; BREEDING </vt:lpstr>
      <vt:lpstr>THREATS</vt:lpstr>
      <vt:lpstr>PowerPoint Presentation</vt:lpstr>
      <vt:lpstr>THREATS</vt:lpstr>
      <vt:lpstr>SOLUTION</vt:lpstr>
      <vt:lpstr>SOLUTION</vt:lpstr>
      <vt:lpstr>OPPORTUNITIES</vt:lpstr>
    </vt:vector>
  </TitlesOfParts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INDUSTRY THREATS SOLUTIONS OPPORTUNITIES</dc:title>
  <cp:lastModifiedBy>Justyn Christer</cp:lastModifiedBy>
  <cp:revision>5</cp:revision>
  <dcterms:modified xsi:type="dcterms:W3CDTF">2020-06-24T08:35:20Z</dcterms:modified>
</cp:coreProperties>
</file>